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3"/>
    <p:sldId id="1750" r:id="rId4"/>
    <p:sldId id="1810" r:id="rId5"/>
    <p:sldId id="1811" r:id="rId6"/>
    <p:sldId id="1812" r:id="rId7"/>
    <p:sldId id="1763" r:id="rId8"/>
    <p:sldId id="1807" r:id="rId9"/>
    <p:sldId id="1808" r:id="rId10"/>
    <p:sldId id="180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256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59A6F-5708-9F47-893B-31E97A432456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BA5C6-A82C-594E-AEB1-A365AAC7C0E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-1" y="5103341"/>
            <a:ext cx="12192001" cy="17490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5452" y="2235200"/>
            <a:ext cx="9144000" cy="2387600"/>
          </a:xfrm>
        </p:spPr>
        <p:txBody>
          <a:bodyPr anchor="b">
            <a:normAutofit/>
          </a:bodyPr>
          <a:lstStyle>
            <a:lvl1pPr algn="l"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5452" y="5755706"/>
            <a:ext cx="9144000" cy="423491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pic>
        <p:nvPicPr>
          <p:cNvPr id="13" name="Picture 12" descr="A black and white logo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944" y="467209"/>
            <a:ext cx="1795508" cy="4092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79" y="5191589"/>
            <a:ext cx="11978640" cy="3857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Gol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16638"/>
            <a:ext cx="12192000" cy="741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2205" y="3152875"/>
            <a:ext cx="11352282" cy="1500187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0C627-4013-8144-BC02-83460C6FF3A4}" type="slidenum">
              <a:rPr lang="en-US" smtClean="0"/>
            </a:fld>
            <a:endParaRPr lang="en-US"/>
          </a:p>
        </p:txBody>
      </p:sp>
      <p:sp>
        <p:nvSpPr>
          <p:cNvPr id="8" name="Slide Number Placeholder 5"/>
          <p:cNvSpPr txBox="1"/>
          <p:nvPr userDrawn="1"/>
        </p:nvSpPr>
        <p:spPr>
          <a:xfrm>
            <a:off x="9956800" y="6232780"/>
            <a:ext cx="14349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>
                <a:solidFill>
                  <a:schemeClr val="tx1"/>
                </a:solidFill>
              </a:rPr>
              <a:t>INFINITE COMMERCE</a:t>
            </a:r>
            <a:endParaRPr lang="en-US" sz="70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67125" y="6381471"/>
            <a:ext cx="64008" cy="6400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92205" y="4614311"/>
            <a:ext cx="11352282" cy="1500188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2" name="Slide Number Placeholder 5"/>
          <p:cNvSpPr txBox="1"/>
          <p:nvPr userDrawn="1"/>
        </p:nvSpPr>
        <p:spPr>
          <a:xfrm>
            <a:off x="486009" y="6232780"/>
            <a:ext cx="1725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>
                <a:solidFill>
                  <a:schemeClr val="tx1"/>
                </a:solidFill>
              </a:rPr>
              <a:t>Proprietary and confidential.</a:t>
            </a:r>
            <a:endParaRPr lang="en-US" sz="7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16638"/>
            <a:ext cx="12192000" cy="741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2205" y="3152875"/>
            <a:ext cx="11352282" cy="1500187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0C627-4013-8144-BC02-83460C6FF3A4}" type="slidenum">
              <a:rPr lang="en-US" smtClean="0"/>
            </a:fld>
            <a:endParaRPr lang="en-US"/>
          </a:p>
        </p:txBody>
      </p:sp>
      <p:sp>
        <p:nvSpPr>
          <p:cNvPr id="8" name="Slide Number Placeholder 5"/>
          <p:cNvSpPr txBox="1"/>
          <p:nvPr userDrawn="1"/>
        </p:nvSpPr>
        <p:spPr>
          <a:xfrm>
            <a:off x="9956800" y="6232780"/>
            <a:ext cx="14349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>
                <a:solidFill>
                  <a:schemeClr val="tx1"/>
                </a:solidFill>
              </a:rPr>
              <a:t>INFINITE COMMERCE</a:t>
            </a:r>
            <a:endParaRPr lang="en-US" sz="70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67125" y="6381471"/>
            <a:ext cx="64008" cy="6400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92205" y="4614311"/>
            <a:ext cx="11352282" cy="1500188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2" name="Slide Number Placeholder 5"/>
          <p:cNvSpPr txBox="1"/>
          <p:nvPr userDrawn="1"/>
        </p:nvSpPr>
        <p:spPr>
          <a:xfrm>
            <a:off x="486009" y="6232780"/>
            <a:ext cx="1725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>
                <a:solidFill>
                  <a:schemeClr val="tx1"/>
                </a:solidFill>
              </a:rPr>
              <a:t>Proprietary and confidential.</a:t>
            </a:r>
            <a:endParaRPr lang="en-US" sz="7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16638"/>
            <a:ext cx="12192000" cy="741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2205" y="3152875"/>
            <a:ext cx="11352282" cy="1500187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0C627-4013-8144-BC02-83460C6FF3A4}" type="slidenum">
              <a:rPr lang="en-US" smtClean="0"/>
            </a:fld>
            <a:endParaRPr lang="en-US"/>
          </a:p>
        </p:txBody>
      </p:sp>
      <p:sp>
        <p:nvSpPr>
          <p:cNvPr id="8" name="Slide Number Placeholder 5"/>
          <p:cNvSpPr txBox="1"/>
          <p:nvPr userDrawn="1"/>
        </p:nvSpPr>
        <p:spPr>
          <a:xfrm>
            <a:off x="9956800" y="6232780"/>
            <a:ext cx="14349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>
                <a:solidFill>
                  <a:schemeClr val="tx1"/>
                </a:solidFill>
              </a:rPr>
              <a:t>INFINITE COMMERCE</a:t>
            </a:r>
            <a:endParaRPr lang="en-US" sz="70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67125" y="6381471"/>
            <a:ext cx="64008" cy="6400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92205" y="4614311"/>
            <a:ext cx="11352282" cy="1500188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2" name="Slide Number Placeholder 5"/>
          <p:cNvSpPr txBox="1"/>
          <p:nvPr userDrawn="1"/>
        </p:nvSpPr>
        <p:spPr>
          <a:xfrm>
            <a:off x="486009" y="6232780"/>
            <a:ext cx="1725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>
                <a:solidFill>
                  <a:schemeClr val="tx1"/>
                </a:solidFill>
              </a:rPr>
              <a:t>Proprietary and confidential.</a:t>
            </a:r>
            <a:endParaRPr lang="en-US" sz="7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2205" y="1825625"/>
            <a:ext cx="5480082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9713" y="1825625"/>
            <a:ext cx="5480082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0C627-4013-8144-BC02-83460C6FF3A4}" type="slidenum">
              <a:rPr lang="en-US" smtClean="0"/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313280"/>
            <a:ext cx="2252749" cy="1828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2205" y="1681163"/>
            <a:ext cx="548008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205" y="2505075"/>
            <a:ext cx="548008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52759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527595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0C627-4013-8144-BC02-83460C6FF3A4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313280"/>
            <a:ext cx="2252749" cy="18287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92205" y="303340"/>
            <a:ext cx="1120973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0C627-4013-8144-BC02-83460C6FF3A4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313280"/>
            <a:ext cx="2252749" cy="1828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0C627-4013-8144-BC02-83460C6FF3A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206" y="457200"/>
            <a:ext cx="42798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7594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2206" y="2057400"/>
            <a:ext cx="42798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0C627-4013-8144-BC02-83460C6FF3A4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4156" y="313280"/>
            <a:ext cx="2244436" cy="182880"/>
          </a:xfrm>
          <a:prstGeom prst="rect">
            <a:avLst/>
          </a:prstGeom>
        </p:spPr>
      </p:pic>
      <p:sp>
        <p:nvSpPr>
          <p:cNvPr id="6" name="Slide Number Placeholder 5"/>
          <p:cNvSpPr txBox="1"/>
          <p:nvPr userDrawn="1"/>
        </p:nvSpPr>
        <p:spPr>
          <a:xfrm>
            <a:off x="486009" y="6232780"/>
            <a:ext cx="1725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>
                <a:solidFill>
                  <a:schemeClr val="tx1"/>
                </a:solidFill>
              </a:rPr>
              <a:t>Proprietary and confidential.</a:t>
            </a:r>
            <a:endParaRPr lang="en-US" sz="7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4156" y="313280"/>
            <a:ext cx="2244436" cy="182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205" y="457200"/>
            <a:ext cx="427343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759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2205" y="2057400"/>
            <a:ext cx="427343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0C627-4013-8144-BC02-83460C6FF3A4}" type="slidenum">
              <a:rPr lang="en-US" smtClean="0"/>
            </a:fld>
            <a:endParaRPr lang="en-US"/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486009" y="6232780"/>
            <a:ext cx="1725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>
                <a:solidFill>
                  <a:schemeClr val="tx1"/>
                </a:solidFill>
              </a:rPr>
              <a:t>Proprietary and confidential.</a:t>
            </a:r>
            <a:endParaRPr lang="en-US" sz="7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0C627-4013-8144-BC02-83460C6FF3A4}" type="slidenum">
              <a:rPr lang="en-US" smtClean="0"/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4156" y="313280"/>
            <a:ext cx="2244436" cy="1828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0C627-4013-8144-BC02-83460C6FF3A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4156" y="313280"/>
            <a:ext cx="2244436" cy="1828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0C627-4013-8144-BC02-83460C6FF3A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4156" y="313280"/>
            <a:ext cx="2244436" cy="1828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0C627-4013-8144-BC02-83460C6FF3A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4156" y="313280"/>
            <a:ext cx="2244436" cy="1828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0C627-4013-8144-BC02-83460C6FF3A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313280"/>
            <a:ext cx="2252749" cy="1828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Imag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16638"/>
            <a:ext cx="12192000" cy="741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2205" y="3152875"/>
            <a:ext cx="11352282" cy="1500187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0C627-4013-8144-BC02-83460C6FF3A4}" type="slidenum">
              <a:rPr lang="en-US" smtClean="0"/>
            </a:fld>
            <a:endParaRPr lang="en-US"/>
          </a:p>
        </p:txBody>
      </p:sp>
      <p:sp>
        <p:nvSpPr>
          <p:cNvPr id="8" name="Slide Number Placeholder 5"/>
          <p:cNvSpPr txBox="1"/>
          <p:nvPr userDrawn="1"/>
        </p:nvSpPr>
        <p:spPr>
          <a:xfrm>
            <a:off x="9956800" y="6232780"/>
            <a:ext cx="14349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>
                <a:solidFill>
                  <a:schemeClr val="tx1"/>
                </a:solidFill>
              </a:rPr>
              <a:t>INFINITE COMMERCE</a:t>
            </a:r>
            <a:endParaRPr lang="en-US" sz="70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67125" y="6381471"/>
            <a:ext cx="64008" cy="6400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92205" y="4614311"/>
            <a:ext cx="11352282" cy="1500188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pic>
        <p:nvPicPr>
          <p:cNvPr id="13" name="Picture 12" descr="A black and white rectangles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38948" y="1072867"/>
            <a:ext cx="822960" cy="843156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486009" y="6232780"/>
            <a:ext cx="1725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>
                <a:solidFill>
                  <a:schemeClr val="tx1"/>
                </a:solidFill>
              </a:rPr>
              <a:t>Proprietary and confidential.</a:t>
            </a:r>
            <a:endParaRPr lang="en-US" sz="7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16638"/>
            <a:ext cx="12192000" cy="741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2205" y="3152875"/>
            <a:ext cx="11352282" cy="1500187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0C627-4013-8144-BC02-83460C6FF3A4}" type="slidenum">
              <a:rPr lang="en-US" smtClean="0"/>
            </a:fld>
            <a:endParaRPr lang="en-US"/>
          </a:p>
        </p:txBody>
      </p:sp>
      <p:sp>
        <p:nvSpPr>
          <p:cNvPr id="8" name="Slide Number Placeholder 5"/>
          <p:cNvSpPr txBox="1"/>
          <p:nvPr userDrawn="1"/>
        </p:nvSpPr>
        <p:spPr>
          <a:xfrm>
            <a:off x="9956800" y="6232780"/>
            <a:ext cx="14349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>
                <a:solidFill>
                  <a:schemeClr val="tx1"/>
                </a:solidFill>
              </a:rPr>
              <a:t>INFINITE COMMERCE</a:t>
            </a:r>
            <a:endParaRPr lang="en-US" sz="70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67125" y="6381471"/>
            <a:ext cx="64008" cy="6400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92205" y="4614311"/>
            <a:ext cx="11352282" cy="1500188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2" name="Slide Number Placeholder 5"/>
          <p:cNvSpPr txBox="1"/>
          <p:nvPr userDrawn="1"/>
        </p:nvSpPr>
        <p:spPr>
          <a:xfrm>
            <a:off x="486009" y="6232780"/>
            <a:ext cx="1725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>
                <a:solidFill>
                  <a:schemeClr val="tx1"/>
                </a:solidFill>
              </a:rPr>
              <a:t>Proprietary and confidential.</a:t>
            </a:r>
            <a:endParaRPr lang="en-US" sz="7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Charco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16638"/>
            <a:ext cx="12192000" cy="741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2205" y="3152875"/>
            <a:ext cx="11352282" cy="1500187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0C627-4013-8144-BC02-83460C6FF3A4}" type="slidenum">
              <a:rPr lang="en-US" smtClean="0"/>
            </a:fld>
            <a:endParaRPr lang="en-US"/>
          </a:p>
        </p:txBody>
      </p:sp>
      <p:sp>
        <p:nvSpPr>
          <p:cNvPr id="8" name="Slide Number Placeholder 5"/>
          <p:cNvSpPr txBox="1"/>
          <p:nvPr userDrawn="1"/>
        </p:nvSpPr>
        <p:spPr>
          <a:xfrm>
            <a:off x="9956800" y="6232780"/>
            <a:ext cx="14349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>
                <a:solidFill>
                  <a:schemeClr val="tx1"/>
                </a:solidFill>
              </a:rPr>
              <a:t>INFINITE COMMERCE</a:t>
            </a:r>
            <a:endParaRPr lang="en-US" sz="70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67125" y="6381471"/>
            <a:ext cx="64008" cy="6400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92205" y="4614311"/>
            <a:ext cx="11352282" cy="1500188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2" name="Slide Number Placeholder 5"/>
          <p:cNvSpPr txBox="1"/>
          <p:nvPr userDrawn="1"/>
        </p:nvSpPr>
        <p:spPr>
          <a:xfrm>
            <a:off x="486009" y="6232780"/>
            <a:ext cx="1725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>
                <a:solidFill>
                  <a:schemeClr val="tx1"/>
                </a:solidFill>
              </a:rPr>
              <a:t>Proprietary and confidential.</a:t>
            </a:r>
            <a:endParaRPr lang="en-US" sz="7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10.png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205" y="303340"/>
            <a:ext cx="1120973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2205" y="1763840"/>
            <a:ext cx="112097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7926" y="6232780"/>
            <a:ext cx="4465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fld id="{30A0C627-4013-8144-BC02-83460C6FF3A4}" type="slidenum">
              <a:rPr lang="en-US" smtClean="0"/>
            </a:fld>
            <a:endParaRPr lang="en-US"/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9956800" y="6232780"/>
            <a:ext cx="14349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>
                <a:solidFill>
                  <a:schemeClr val="tx1"/>
                </a:solidFill>
              </a:rPr>
              <a:t>INFINITE COMMERCE</a:t>
            </a:r>
            <a:endParaRPr lang="en-US" sz="70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1367125" y="6381471"/>
            <a:ext cx="64008" cy="64008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486009" y="6232780"/>
            <a:ext cx="1725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>
                <a:solidFill>
                  <a:schemeClr val="tx1"/>
                </a:solidFill>
              </a:rPr>
              <a:t>Proprietary and confidential.</a:t>
            </a:r>
            <a:endParaRPr lang="en-US" sz="7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2363" y="1424018"/>
            <a:ext cx="7014259" cy="2387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a typeface="Verdana" panose="020B0604030504040204"/>
              </a:rPr>
              <a:t>Sales Forecast NP6.0 Overview</a:t>
            </a:r>
            <a:br>
              <a:rPr lang="en-US" dirty="0">
                <a:ea typeface="Verdana" panose="020B0604030504040204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86140" y="5954395"/>
            <a:ext cx="3528060" cy="4235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b="1">
                <a:solidFill>
                  <a:srgbClr val="FFFFFF"/>
                </a:solidFill>
                <a:latin typeface="Calibri"/>
                <a:cs typeface="Calibri"/>
              </a:rPr>
              <a:t>June 11th,2024</a:t>
            </a:r>
            <a:br>
              <a:rPr lang="en-US" sz="3600" b="1">
                <a:solidFill>
                  <a:srgbClr val="FFFFFF"/>
                </a:solidFill>
                <a:latin typeface="Calibri"/>
                <a:cs typeface="Calibri"/>
              </a:rPr>
            </a:br>
            <a:endParaRPr lang="en-US" sz="360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0C627-4013-8144-BC02-83460C6FF3A4}" type="slidenum">
              <a:rPr lang="en-US" smtClean="0"/>
            </a:fld>
            <a:endParaRPr lang="en-US"/>
          </a:p>
        </p:txBody>
      </p:sp>
      <p:sp>
        <p:nvSpPr>
          <p:cNvPr id="3" name="TextBox 9"/>
          <p:cNvSpPr txBox="1"/>
          <p:nvPr/>
        </p:nvSpPr>
        <p:spPr>
          <a:xfrm>
            <a:off x="1838884" y="2570425"/>
            <a:ext cx="8514232" cy="2954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kern="0" dirty="0">
                <a:solidFill>
                  <a:srgbClr val="CAB397"/>
                </a:solidFill>
                <a:ea typeface="微软雅黑"/>
                <a:cs typeface="Helvetica"/>
              </a:rPr>
              <a:t>What is System FCST?</a:t>
            </a:r>
            <a:endParaRPr lang="en-US" altLang="zh-CN" sz="2400" b="1" kern="0" dirty="0">
              <a:solidFill>
                <a:srgbClr val="CAB397"/>
              </a:solidFill>
              <a:ea typeface="微软雅黑"/>
              <a:cs typeface="Helvetic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kern="0" dirty="0">
              <a:solidFill>
                <a:srgbClr val="CAB397"/>
              </a:solidFill>
              <a:ea typeface="微软雅黑"/>
              <a:cs typeface="Helvetic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kern="0" dirty="0">
                <a:solidFill>
                  <a:srgbClr val="CAB397"/>
                </a:solidFill>
                <a:ea typeface="微软雅黑"/>
                <a:cs typeface="Helvetica"/>
                <a:sym typeface="+mn-ea"/>
              </a:rPr>
              <a:t>Why does System FCST need to be updated?</a:t>
            </a:r>
            <a:endParaRPr lang="en-US" altLang="zh-CN" sz="2400" b="1" kern="0" dirty="0">
              <a:solidFill>
                <a:srgbClr val="CAB397"/>
              </a:solidFill>
              <a:ea typeface="微软雅黑"/>
              <a:cs typeface="Helvetic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kern="0" dirty="0">
              <a:solidFill>
                <a:srgbClr val="CAB397"/>
              </a:solidFill>
              <a:ea typeface="微软雅黑"/>
              <a:cs typeface="Helvetic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kern="0" dirty="0">
                <a:solidFill>
                  <a:srgbClr val="CAB397"/>
                </a:solidFill>
                <a:ea typeface="微软雅黑"/>
                <a:cs typeface="Helvetica"/>
              </a:rPr>
              <a:t>What’s New in NP6.0?</a:t>
            </a:r>
            <a:endParaRPr lang="en-US" altLang="zh-CN" sz="2400" b="1" kern="0" dirty="0">
              <a:solidFill>
                <a:srgbClr val="CAB397"/>
              </a:solidFill>
              <a:ea typeface="微软雅黑"/>
              <a:cs typeface="Helvetic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kern="0" dirty="0">
              <a:solidFill>
                <a:srgbClr val="CAB397"/>
              </a:solidFill>
              <a:ea typeface="微软雅黑"/>
              <a:cs typeface="Helvetic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kern="0" dirty="0">
                <a:solidFill>
                  <a:srgbClr val="CAB397"/>
                </a:solidFill>
                <a:ea typeface="微软雅黑"/>
                <a:cs typeface="Helvetica"/>
              </a:rPr>
              <a:t>Roadmap</a:t>
            </a:r>
            <a:endParaRPr lang="en-US" dirty="0"/>
          </a:p>
          <a:p>
            <a:pPr indent="-8572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0070" y="877570"/>
            <a:ext cx="2844165" cy="1325880"/>
          </a:xfrm>
        </p:spPr>
        <p:txBody>
          <a:bodyPr/>
          <a:lstStyle/>
          <a:p>
            <a:pPr algn="ctr"/>
            <a:r>
              <a:rPr lang="en-US" u="sng"/>
              <a:t>Agenda</a:t>
            </a:r>
            <a:endParaRPr lang="en-US" u="sn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11397926" y="6232780"/>
            <a:ext cx="44656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0A0C627-4013-8144-BC02-83460C6FF3A4}" type="slidenum">
              <a:rPr lang="en-US" smtClean="0"/>
            </a:fld>
            <a:endParaRPr lang="en-US"/>
          </a:p>
        </p:txBody>
      </p:sp>
      <p:sp>
        <p:nvSpPr>
          <p:cNvPr id="3" name="标题 4"/>
          <p:cNvSpPr>
            <a:spLocks noGrp="1"/>
          </p:cNvSpPr>
          <p:nvPr/>
        </p:nvSpPr>
        <p:spPr>
          <a:xfrm>
            <a:off x="619205" y="245555"/>
            <a:ext cx="1120973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>
                <a:ea typeface="华文楷体" panose="02010600040101010101" charset="-122"/>
              </a:rPr>
              <a:t>What is System FCST?</a:t>
            </a:r>
            <a:endParaRPr lang="en-US" altLang="zh-CN">
              <a:ea typeface="华文楷体" panose="02010600040101010101" charset="-122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537210" y="2183206"/>
            <a:ext cx="10518140" cy="270764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dirty="0">
              <a:solidFill>
                <a:schemeClr val="tx1"/>
              </a:solidFill>
              <a:ea typeface="Verdana" panose="020B0604030504040204"/>
            </a:endParaRPr>
          </a:p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tx1"/>
                </a:solidFill>
                <a:latin typeface="Verdana Bold" panose="020B0604030504040204" charset="0"/>
                <a:ea typeface="Verdana" panose="020B0604030504040204"/>
                <a:cs typeface="Verdana Bold" panose="020B0604030504040204" charset="0"/>
              </a:rPr>
              <a:t>	 System (</a:t>
            </a:r>
            <a:r>
              <a:rPr lang="en-US" altLang="en-US" sz="2000" b="1" dirty="0">
                <a:solidFill>
                  <a:schemeClr val="tx1"/>
                </a:solidFill>
                <a:latin typeface="Verdana Bold" panose="020B0604030504040204" charset="0"/>
                <a:ea typeface="Verdana" panose="020B0604030504040204"/>
                <a:cs typeface="Verdana Bold" panose="020B0604030504040204" charset="0"/>
              </a:rPr>
              <a:t>Sales) </a:t>
            </a:r>
            <a:r>
              <a:rPr lang="en-US" sz="2000" b="1" dirty="0">
                <a:solidFill>
                  <a:schemeClr val="tx1"/>
                </a:solidFill>
                <a:latin typeface="Verdana Bold" panose="020B0604030504040204" charset="0"/>
                <a:ea typeface="Verdana" panose="020B0604030504040204"/>
                <a:cs typeface="Verdana Bold" panose="020B0604030504040204" charset="0"/>
              </a:rPr>
              <a:t>FCST is a AI based system to predict future sales. 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/>
                <a:cs typeface="Verdana" panose="020B0604030504040204" pitchFamily="34" charset="0"/>
              </a:rPr>
              <a:t>This system utilizes advanced AI/machine learning algorithms to generate predictions for future sales through the analysis and processing of </a:t>
            </a:r>
            <a:r>
              <a:rPr lang="en-US" sz="2000" u="sng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/>
                <a:cs typeface="Verdana" panose="020B0604030504040204" pitchFamily="34" charset="0"/>
              </a:rPr>
              <a:t>historical sales data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/>
                <a:cs typeface="Verdana" panose="020B0604030504040204" pitchFamily="34" charset="0"/>
              </a:rPr>
              <a:t>, </a:t>
            </a:r>
            <a:r>
              <a:rPr lang="en-US" sz="2000" u="sng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/>
                <a:cs typeface="Verdana" panose="020B0604030504040204" pitchFamily="34" charset="0"/>
              </a:rPr>
              <a:t>external marketplace competitors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/>
                <a:cs typeface="Verdana" panose="020B0604030504040204" pitchFamily="34" charset="0"/>
              </a:rPr>
              <a:t> and </a:t>
            </a:r>
            <a:r>
              <a:rPr lang="en-US" sz="2000" u="sng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/>
                <a:cs typeface="Verdana" panose="020B0604030504040204" pitchFamily="34" charset="0"/>
              </a:rPr>
              <a:t>internal demand/supply chain ops data.</a:t>
            </a:r>
            <a:endParaRPr lang="en-US" sz="2000" u="sng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/>
              <a:cs typeface="Verdana" panose="020B0604030504040204" pitchFamily="34" charset="0"/>
            </a:endParaRP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/>
              <a:cs typeface="Verdana" panose="020B060403050404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/>
                <a:cs typeface="Verdana" panose="020B0604030504040204" pitchFamily="34" charset="0"/>
              </a:rPr>
              <a:t>Sales </a:t>
            </a:r>
            <a:r>
              <a:rPr lang="en-US" sz="20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/>
                <a:cs typeface="Verdana" panose="020B0604030504040204" pitchFamily="34" charset="0"/>
              </a:rPr>
              <a:t>Fcst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/>
                <a:cs typeface="Verdana" panose="020B0604030504040204" pitchFamily="34" charset="0"/>
              </a:rPr>
              <a:t> = Function (historical sales, </a:t>
            </a:r>
            <a:endParaRPr lang="en-US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/>
              <a:cs typeface="Verdana" panose="020B060403050404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/>
                <a:cs typeface="Verdana" panose="020B0604030504040204" pitchFamily="34" charset="0"/>
              </a:rPr>
              <a:t>                                marketplace 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/>
                <a:cs typeface="Verdana" panose="020B0604030504040204" pitchFamily="34" charset="0"/>
              </a:rPr>
              <a:t>competitiveness, </a:t>
            </a:r>
            <a:endParaRPr lang="en-US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/>
              <a:cs typeface="Verdana" panose="020B060403050404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/>
                <a:cs typeface="Verdana" panose="020B0604030504040204" pitchFamily="34" charset="0"/>
              </a:rPr>
              <a:t>                                supply/demand execution)</a:t>
            </a:r>
            <a:endParaRPr lang="en-US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6036" y="34094"/>
            <a:ext cx="11209730" cy="1325563"/>
          </a:xfrm>
        </p:spPr>
        <p:txBody>
          <a:bodyPr/>
          <a:lstStyle/>
          <a:p>
            <a:r>
              <a:rPr lang="en-US" altLang="en-US" dirty="0"/>
              <a:t>System Forecast: 2 steps approach</a:t>
            </a:r>
            <a:endParaRPr lang="en-US" altLang="en-US" dirty="0"/>
          </a:p>
        </p:txBody>
      </p:sp>
      <p:sp>
        <p:nvSpPr>
          <p:cNvPr id="4" name="矩形: 圆角 3"/>
          <p:cNvSpPr/>
          <p:nvPr/>
        </p:nvSpPr>
        <p:spPr>
          <a:xfrm>
            <a:off x="1576313" y="1992575"/>
            <a:ext cx="1555845" cy="5186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/>
              <a:t>NP</a:t>
            </a:r>
            <a:endParaRPr lang="en-US" altLang="en-US" dirty="0"/>
          </a:p>
        </p:txBody>
      </p:sp>
      <p:sp>
        <p:nvSpPr>
          <p:cNvPr id="5" name="矩形: 圆角 4"/>
          <p:cNvSpPr/>
          <p:nvPr/>
        </p:nvSpPr>
        <p:spPr>
          <a:xfrm>
            <a:off x="1576313" y="3325507"/>
            <a:ext cx="1555845" cy="5186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 err="1"/>
              <a:t>PatchTST</a:t>
            </a:r>
            <a:endParaRPr lang="en-US" altLang="en-US" dirty="0"/>
          </a:p>
        </p:txBody>
      </p:sp>
      <p:sp>
        <p:nvSpPr>
          <p:cNvPr id="6" name="菱形 5"/>
          <p:cNvSpPr/>
          <p:nvPr/>
        </p:nvSpPr>
        <p:spPr>
          <a:xfrm>
            <a:off x="4230803" y="2511190"/>
            <a:ext cx="1473958" cy="866633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dirty="0"/>
              <a:t>Winner</a:t>
            </a:r>
            <a:endParaRPr lang="en-US" altLang="en-US" sz="1200" dirty="0"/>
          </a:p>
        </p:txBody>
      </p:sp>
      <p:cxnSp>
        <p:nvCxnSpPr>
          <p:cNvPr id="8" name="直接箭头连接符 7"/>
          <p:cNvCxnSpPr>
            <a:stCxn id="4" idx="3"/>
            <a:endCxn id="6" idx="1"/>
          </p:cNvCxnSpPr>
          <p:nvPr/>
        </p:nvCxnSpPr>
        <p:spPr>
          <a:xfrm>
            <a:off x="3132158" y="2251883"/>
            <a:ext cx="1098645" cy="692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5" idx="3"/>
            <a:endCxn id="6" idx="1"/>
          </p:cNvCxnSpPr>
          <p:nvPr/>
        </p:nvCxnSpPr>
        <p:spPr>
          <a:xfrm flipV="1">
            <a:off x="3132158" y="2944507"/>
            <a:ext cx="1098645" cy="640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/>
          <p:cNvSpPr/>
          <p:nvPr/>
        </p:nvSpPr>
        <p:spPr>
          <a:xfrm>
            <a:off x="6498606" y="2685198"/>
            <a:ext cx="1555845" cy="5186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CatBoost</a:t>
            </a:r>
            <a:endParaRPr lang="en-US" altLang="en-US" dirty="0"/>
          </a:p>
        </p:txBody>
      </p:sp>
      <p:sp>
        <p:nvSpPr>
          <p:cNvPr id="13" name="流程图: 多文档 12"/>
          <p:cNvSpPr/>
          <p:nvPr/>
        </p:nvSpPr>
        <p:spPr>
          <a:xfrm>
            <a:off x="6560021" y="3709918"/>
            <a:ext cx="1494430" cy="928048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Feature</a:t>
            </a:r>
            <a:endParaRPr lang="en-US" altLang="zh-CN" dirty="0"/>
          </a:p>
          <a:p>
            <a:pPr algn="ctr"/>
            <a:r>
              <a:rPr lang="en-US" altLang="en-US" dirty="0"/>
              <a:t>Data</a:t>
            </a:r>
            <a:endParaRPr lang="en-US" altLang="en-US" dirty="0"/>
          </a:p>
        </p:txBody>
      </p:sp>
      <p:cxnSp>
        <p:nvCxnSpPr>
          <p:cNvPr id="14" name="直接箭头连接符 13"/>
          <p:cNvCxnSpPr>
            <a:endCxn id="12" idx="2"/>
          </p:cNvCxnSpPr>
          <p:nvPr/>
        </p:nvCxnSpPr>
        <p:spPr>
          <a:xfrm flipV="1">
            <a:off x="7276528" y="3203813"/>
            <a:ext cx="1" cy="506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6" idx="3"/>
            <a:endCxn id="12" idx="1"/>
          </p:cNvCxnSpPr>
          <p:nvPr/>
        </p:nvCxnSpPr>
        <p:spPr>
          <a:xfrm flipV="1">
            <a:off x="5704761" y="2944506"/>
            <a:ext cx="79384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8054451" y="2934267"/>
            <a:ext cx="79384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流程图: 资料带 22"/>
          <p:cNvSpPr/>
          <p:nvPr/>
        </p:nvSpPr>
        <p:spPr>
          <a:xfrm>
            <a:off x="8848296" y="2598195"/>
            <a:ext cx="1267471" cy="692624"/>
          </a:xfrm>
          <a:prstGeom prst="flowChartPunchedTap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/>
              <a:t>sys </a:t>
            </a:r>
            <a:r>
              <a:rPr lang="en-US" altLang="en-US" dirty="0" err="1"/>
              <a:t>fcst</a:t>
            </a:r>
            <a:endParaRPr lang="en-US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6498606" y="4946155"/>
            <a:ext cx="5020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“adjust” </a:t>
            </a:r>
            <a:r>
              <a:rPr lang="en-US" altLang="en-US" dirty="0" err="1"/>
              <a:t>fcst</a:t>
            </a:r>
            <a:r>
              <a:rPr lang="en-US" altLang="en-US" dirty="0"/>
              <a:t> from demand &amp; supply “internal/external signals” capture</a:t>
            </a:r>
            <a:endParaRPr lang="en-US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475086" y="4951820"/>
            <a:ext cx="324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Sale trend </a:t>
            </a:r>
            <a:r>
              <a:rPr lang="en-US" altLang="en-US" dirty="0" err="1"/>
              <a:t>fcst</a:t>
            </a:r>
            <a:r>
              <a:rPr lang="en-US" altLang="en-US" dirty="0"/>
              <a:t> from sales history and seasonality</a:t>
            </a:r>
            <a:endParaRPr lang="en-US" altLang="en-US" dirty="0"/>
          </a:p>
        </p:txBody>
      </p:sp>
      <p:sp>
        <p:nvSpPr>
          <p:cNvPr id="27" name="流程图: 过程 26"/>
          <p:cNvSpPr/>
          <p:nvPr/>
        </p:nvSpPr>
        <p:spPr>
          <a:xfrm>
            <a:off x="1050878" y="1576316"/>
            <a:ext cx="4851775" cy="4251278"/>
          </a:xfrm>
          <a:prstGeom prst="flowChartProcess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28" name="流程图: 过程 27"/>
          <p:cNvSpPr/>
          <p:nvPr/>
        </p:nvSpPr>
        <p:spPr>
          <a:xfrm>
            <a:off x="6196078" y="1576316"/>
            <a:ext cx="4851775" cy="4251278"/>
          </a:xfrm>
          <a:prstGeom prst="flowChartProcess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Feature Data Set</a:t>
            </a:r>
            <a:endParaRPr lang="en-US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2205" y="1825625"/>
            <a:ext cx="3431526" cy="4351338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/>
              <a:t>Demand side:</a:t>
            </a:r>
            <a:endParaRPr lang="en-US" altLang="en-US" dirty="0"/>
          </a:p>
          <a:p>
            <a:pPr marL="514350" indent="-514350" rtl="0">
              <a:buFont typeface="+mj-lt"/>
              <a:buAutoNum type="arabicPeriod"/>
            </a:pPr>
            <a:r>
              <a:rPr lang="en-US" altLang="en-US" sz="1800" dirty="0" err="1"/>
              <a:t>market_share</a:t>
            </a:r>
            <a:endParaRPr lang="en-US" alt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sz="1800" dirty="0" err="1"/>
              <a:t>total_market_size</a:t>
            </a:r>
            <a:endParaRPr lang="en-US" altLang="en-US" sz="1800" dirty="0"/>
          </a:p>
          <a:p>
            <a:pPr marL="514350" indent="-514350" rtl="0">
              <a:buFont typeface="+mj-lt"/>
              <a:buAutoNum type="arabicPeriod"/>
            </a:pPr>
            <a:r>
              <a:rPr lang="en-US" altLang="en-US" sz="1800" dirty="0"/>
              <a:t>tacos</a:t>
            </a:r>
            <a:endParaRPr lang="en-US" altLang="en-US" sz="1800" dirty="0"/>
          </a:p>
          <a:p>
            <a:pPr marL="514350" indent="-514350" rtl="0">
              <a:buFont typeface="+mj-lt"/>
              <a:buAutoNum type="arabicPeriod"/>
            </a:pPr>
            <a:r>
              <a:rPr lang="en-US" altLang="en-US" sz="1800" dirty="0"/>
              <a:t>sem spend</a:t>
            </a:r>
            <a:endParaRPr lang="en-US" altLang="en-US" sz="1800" dirty="0"/>
          </a:p>
          <a:p>
            <a:pPr marL="514350" indent="-514350" rtl="0">
              <a:buFont typeface="+mj-lt"/>
              <a:buAutoNum type="arabicPeriod"/>
            </a:pPr>
            <a:r>
              <a:rPr lang="en-US" altLang="en-US" sz="1800" dirty="0" err="1"/>
              <a:t>sem_sp_impressions</a:t>
            </a:r>
            <a:endParaRPr lang="en-US" altLang="en-US" sz="1800" dirty="0"/>
          </a:p>
          <a:p>
            <a:pPr marL="514350" indent="-514350" rtl="0">
              <a:buFont typeface="+mj-lt"/>
              <a:buAutoNum type="arabicPeriod"/>
            </a:pPr>
            <a:r>
              <a:rPr lang="en-US" altLang="en-US" sz="1800" dirty="0" err="1"/>
              <a:t>sem_sp_clicks</a:t>
            </a:r>
            <a:endParaRPr lang="en-US" altLang="en-US" sz="1800" dirty="0"/>
          </a:p>
          <a:p>
            <a:pPr marL="514350" indent="-514350" rtl="0">
              <a:buFont typeface="+mj-lt"/>
              <a:buAutoNum type="arabicPeriod"/>
            </a:pPr>
            <a:r>
              <a:rPr lang="en-US" altLang="en-US" sz="1800" dirty="0" err="1"/>
              <a:t>sem_sp_cpc</a:t>
            </a:r>
            <a:endParaRPr lang="en-US" altLang="en-US" sz="1800" dirty="0"/>
          </a:p>
          <a:p>
            <a:pPr marL="514350" indent="-514350" rtl="0">
              <a:buFont typeface="+mj-lt"/>
              <a:buAutoNum type="arabicPeriod"/>
            </a:pPr>
            <a:r>
              <a:rPr lang="en-US" altLang="en-US" sz="1800" dirty="0"/>
              <a:t>sem_sp_sales_7d</a:t>
            </a:r>
            <a:endParaRPr lang="en-US" altLang="en-US" sz="1800" dirty="0"/>
          </a:p>
          <a:p>
            <a:pPr marL="514350" indent="-514350" rtl="0">
              <a:buFont typeface="+mj-lt"/>
              <a:buAutoNum type="arabicPeriod"/>
            </a:pPr>
            <a:r>
              <a:rPr lang="en-US" altLang="en-US" sz="1800" dirty="0" err="1"/>
              <a:t>unit_session_pct</a:t>
            </a:r>
            <a:endParaRPr lang="en-US" altLang="en-US" sz="1800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617867" y="1825625"/>
            <a:ext cx="3433106" cy="4351338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/>
              <a:t>Supply side:</a:t>
            </a:r>
            <a:endParaRPr lang="en-US" altLang="en-US" dirty="0"/>
          </a:p>
          <a:p>
            <a:pPr marL="514350" indent="-514350" rtl="0">
              <a:buFont typeface="+mj-lt"/>
              <a:buAutoNum type="arabicPeriod"/>
            </a:pPr>
            <a:r>
              <a:rPr lang="en-US" altLang="en-US" sz="1800" dirty="0" err="1"/>
              <a:t>first_oos_date</a:t>
            </a:r>
            <a:endParaRPr lang="en-US" altLang="en-US" sz="1800" dirty="0"/>
          </a:p>
          <a:p>
            <a:pPr marL="514350" indent="-514350" rtl="0">
              <a:buFont typeface="+mj-lt"/>
              <a:buAutoNum type="arabicPeriod"/>
            </a:pPr>
            <a:r>
              <a:rPr lang="en-US" altLang="en-US" sz="1800" dirty="0" err="1"/>
              <a:t>back_to_stock_date</a:t>
            </a:r>
            <a:endParaRPr lang="en-US" altLang="en-US" sz="1800" dirty="0"/>
          </a:p>
          <a:p>
            <a:pPr marL="514350" indent="-514350" rtl="0">
              <a:buFont typeface="+mj-lt"/>
              <a:buAutoNum type="arabicPeriod"/>
            </a:pPr>
            <a:r>
              <a:rPr lang="en-US" altLang="en-US" sz="1800" dirty="0" err="1"/>
              <a:t>fulfillable_quantity</a:t>
            </a:r>
            <a:endParaRPr lang="en-US" alt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sz="1800" dirty="0" err="1"/>
              <a:t>returned_quantity</a:t>
            </a:r>
            <a:endParaRPr lang="en-US" alt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sz="1800" dirty="0"/>
              <a:t>return_rate_90d</a:t>
            </a:r>
            <a:endParaRPr lang="en-US" altLang="en-US" sz="1800" dirty="0"/>
          </a:p>
          <a:p>
            <a:pPr marL="514350" indent="-514350" rtl="0">
              <a:buFont typeface="+mj-lt"/>
              <a:buAutoNum type="arabicPeriod"/>
            </a:pPr>
            <a:r>
              <a:rPr lang="en-US" altLang="en-US" sz="1800" dirty="0" err="1"/>
              <a:t>abc_classification</a:t>
            </a:r>
            <a:endParaRPr lang="en-US" altLang="en-US" sz="1800" dirty="0"/>
          </a:p>
          <a:p>
            <a:pPr marL="514350" indent="-514350" rtl="0">
              <a:buFont typeface="+mj-lt"/>
              <a:buAutoNum type="arabicPeriod"/>
            </a:pPr>
            <a:r>
              <a:rPr lang="en-US" altLang="en-US" sz="1800" dirty="0"/>
              <a:t>reserved_instock_active_rate_90d</a:t>
            </a:r>
            <a:endParaRPr lang="en-US" altLang="en-US" sz="1800" dirty="0"/>
          </a:p>
          <a:p>
            <a:endParaRPr lang="en-US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0C627-4013-8144-BC02-83460C6FF3A4}" type="slidenum">
              <a:rPr lang="en-US" smtClean="0"/>
            </a:fld>
            <a:endParaRPr lang="en-US"/>
          </a:p>
        </p:txBody>
      </p:sp>
      <p:sp>
        <p:nvSpPr>
          <p:cNvPr id="6" name="内容占位符 2"/>
          <p:cNvSpPr txBox="1"/>
          <p:nvPr/>
        </p:nvSpPr>
        <p:spPr>
          <a:xfrm>
            <a:off x="4380237" y="1825625"/>
            <a:ext cx="3781124" cy="43513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/>
              <a:t>Demand side:</a:t>
            </a:r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sz="1800" dirty="0" err="1"/>
              <a:t>coupon_discount_cost</a:t>
            </a:r>
            <a:endParaRPr lang="en-US" alt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sz="1800" dirty="0" err="1"/>
              <a:t>promotion_discount_cost</a:t>
            </a:r>
            <a:endParaRPr lang="en-US" alt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sz="1800" dirty="0" err="1"/>
              <a:t>review_score</a:t>
            </a:r>
            <a:endParaRPr lang="en-US" alt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sz="1800" dirty="0" err="1"/>
              <a:t>buy_box_pct</a:t>
            </a:r>
            <a:endParaRPr lang="en-US" alt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sz="1800" dirty="0" err="1"/>
              <a:t>listing_price</a:t>
            </a:r>
            <a:endParaRPr lang="en-US" alt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sz="1800" dirty="0" err="1"/>
              <a:t>competitor_median_price</a:t>
            </a:r>
            <a:endParaRPr lang="en-US" alt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sz="1800" dirty="0"/>
              <a:t>product_category_rank_1</a:t>
            </a:r>
            <a:endParaRPr lang="en-US" alt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sz="1800" dirty="0"/>
              <a:t>seasonality</a:t>
            </a:r>
            <a:endParaRPr lang="en-US" altLang="en-US" sz="1800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11397926" y="6232780"/>
            <a:ext cx="44656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0A0C627-4013-8144-BC02-83460C6FF3A4}" type="slidenum">
              <a:rPr lang="en-US" smtClean="0"/>
            </a:fld>
            <a:endParaRPr lang="en-US"/>
          </a:p>
        </p:txBody>
      </p:sp>
      <p:sp>
        <p:nvSpPr>
          <p:cNvPr id="3" name="标题 4"/>
          <p:cNvSpPr>
            <a:spLocks noGrp="1"/>
          </p:cNvSpPr>
          <p:nvPr/>
        </p:nvSpPr>
        <p:spPr>
          <a:xfrm>
            <a:off x="619205" y="245555"/>
            <a:ext cx="1120973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ea typeface="华文楷体" panose="02010600040101010101" charset="-122"/>
              </a:rPr>
              <a:t>Why does System FCST need to be upgraded?</a:t>
            </a:r>
            <a:endParaRPr lang="en-US" altLang="zh-CN" dirty="0">
              <a:ea typeface="华文楷体" panose="02010600040101010101" charset="-122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619125" y="1946275"/>
            <a:ext cx="10518140" cy="428625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dirty="0">
              <a:solidFill>
                <a:schemeClr val="tx1"/>
              </a:solidFill>
              <a:ea typeface="Verdana" panose="020B0604030504040204"/>
            </a:endParaRPr>
          </a:p>
          <a:p>
            <a:pPr indent="0" algn="l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/>
                </a:solidFill>
                <a:latin typeface="Verdana Bold" panose="020B0604030504040204" charset="0"/>
                <a:ea typeface="Verdana" panose="020B0604030504040204"/>
                <a:cs typeface="Verdana Bold" panose="020B0604030504040204" charset="0"/>
              </a:rPr>
              <a:t>Evolving Business Execution Practices</a:t>
            </a:r>
            <a:endParaRPr lang="en-US" sz="2000" b="1" dirty="0">
              <a:solidFill>
                <a:schemeClr val="tx1"/>
              </a:solidFill>
              <a:latin typeface="Verdana Bold" panose="020B0604030504040204" charset="0"/>
              <a:ea typeface="Verdana" panose="020B0604030504040204"/>
              <a:cs typeface="Verdana Bold" panose="020B0604030504040204" charset="0"/>
            </a:endParaRP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a typeface="Verdana" panose="020B0604030504040204"/>
                <a:cs typeface="+mn-lt"/>
              </a:rPr>
              <a:t>With the continuous changes in business execution, System FCST needs to accurately reflect the latest practices and rules.</a:t>
            </a:r>
            <a:endParaRPr lang="en-US" sz="1600" dirty="0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indent="0" algn="l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/>
                </a:solidFill>
                <a:latin typeface="Verdana Bold" panose="020B0604030504040204" charset="0"/>
                <a:ea typeface="Verdana" panose="020B0604030504040204"/>
                <a:cs typeface="Verdana Bold" panose="020B0604030504040204" charset="0"/>
              </a:rPr>
              <a:t>Data Availability Improvement</a:t>
            </a:r>
            <a:endParaRPr lang="en-US" sz="2000" b="1" dirty="0">
              <a:solidFill>
                <a:schemeClr val="tx1"/>
              </a:solidFill>
              <a:latin typeface="Verdana Bold" panose="020B0604030504040204" charset="0"/>
              <a:ea typeface="Verdana" panose="020B0604030504040204"/>
              <a:cs typeface="Verdana Bold" panose="020B0604030504040204" charset="0"/>
            </a:endParaRP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a typeface="Verdana" panose="020B0604030504040204"/>
                <a:cs typeface="+mn-lt"/>
              </a:rPr>
              <a:t>New data sources and improved data processing methods can provide higher quality data inputs, enhancing the reliability and accuracy of the models.</a:t>
            </a:r>
            <a:endParaRPr lang="en-US" sz="1600" dirty="0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indent="0" algn="l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/>
                </a:solidFill>
                <a:latin typeface="Verdana Bold" panose="020B0604030504040204" charset="0"/>
                <a:ea typeface="Verdana" panose="020B0604030504040204"/>
                <a:cs typeface="Verdana Bold" panose="020B0604030504040204" charset="0"/>
              </a:rPr>
              <a:t>Modeling Technology Advances</a:t>
            </a:r>
            <a:endParaRPr lang="en-US" sz="2000" b="1" dirty="0">
              <a:solidFill>
                <a:schemeClr val="tx1"/>
              </a:solidFill>
              <a:latin typeface="Verdana Bold" panose="020B0604030504040204" charset="0"/>
              <a:ea typeface="Verdana" panose="020B0604030504040204"/>
              <a:cs typeface="Verdana Bold" panose="020B0604030504040204" charset="0"/>
            </a:endParaRP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a typeface="Verdana" panose="020B0604030504040204"/>
                <a:cs typeface="+mn-lt"/>
              </a:rPr>
              <a:t>With the rapid development of machine learning technologies, new algorithms and technical methods continuously emerge, offering more efficient and accurate forecasting capabilities.</a:t>
            </a:r>
            <a:endParaRPr lang="en-US" sz="1600" dirty="0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ea typeface="Verdana" panose="020B0604030504040204"/>
              <a:cs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11397926" y="6232780"/>
            <a:ext cx="44656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0A0C627-4013-8144-BC02-83460C6FF3A4}" type="slidenum">
              <a:rPr lang="en-US" smtClean="0"/>
            </a:fld>
            <a:endParaRPr lang="en-US"/>
          </a:p>
        </p:txBody>
      </p:sp>
      <p:sp>
        <p:nvSpPr>
          <p:cNvPr id="3" name="标题 4"/>
          <p:cNvSpPr>
            <a:spLocks noGrp="1"/>
          </p:cNvSpPr>
          <p:nvPr/>
        </p:nvSpPr>
        <p:spPr>
          <a:xfrm>
            <a:off x="619205" y="245555"/>
            <a:ext cx="1120973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>
                <a:ea typeface="华文楷体" panose="02010600040101010101" charset="-122"/>
              </a:rPr>
              <a:t>What’s New in NP6.0?</a:t>
            </a:r>
            <a:endParaRPr lang="en-US" altLang="zh-CN">
              <a:ea typeface="华文楷体" panose="02010600040101010101" charset="-122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619125" y="1457325"/>
            <a:ext cx="10518140" cy="515239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dirty="0">
              <a:solidFill>
                <a:schemeClr val="tx1"/>
              </a:solidFill>
              <a:ea typeface="Verdana" panose="020B0604030504040204"/>
            </a:endParaRPr>
          </a:p>
          <a:p>
            <a:pPr indent="0" algn="l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/>
                </a:solidFill>
                <a:latin typeface="Verdana Bold" panose="020B0604030504040204" charset="0"/>
                <a:ea typeface="Verdana" panose="020B0604030504040204"/>
                <a:cs typeface="Verdana Bold" panose="020B0604030504040204" charset="0"/>
              </a:rPr>
              <a:t>Modeling </a:t>
            </a:r>
            <a:r>
              <a:rPr lang="en-US" sz="2000" b="1" dirty="0">
                <a:solidFill>
                  <a:schemeClr val="tx1"/>
                </a:solidFill>
                <a:latin typeface="Verdana Bold" panose="020B0604030504040204" charset="0"/>
                <a:ea typeface="Verdana" panose="020B0604030504040204"/>
                <a:cs typeface="Verdana Bold" panose="020B0604030504040204" charset="0"/>
                <a:sym typeface="+mn-ea"/>
              </a:rPr>
              <a:t>Algorithm </a:t>
            </a:r>
            <a:r>
              <a:rPr lang="en-US" sz="2000" b="1" dirty="0">
                <a:solidFill>
                  <a:schemeClr val="tx1"/>
                </a:solidFill>
                <a:latin typeface="Verdana Bold" panose="020B0604030504040204" charset="0"/>
                <a:ea typeface="Verdana" panose="020B0604030504040204"/>
                <a:cs typeface="Verdana Bold" panose="020B0604030504040204" charset="0"/>
              </a:rPr>
              <a:t>update</a:t>
            </a:r>
            <a:endParaRPr lang="en-US" sz="2000" b="1" dirty="0">
              <a:solidFill>
                <a:schemeClr val="tx1"/>
              </a:solidFill>
              <a:latin typeface="Verdana Bold" panose="020B0604030504040204" charset="0"/>
              <a:ea typeface="Verdana" panose="020B0604030504040204"/>
              <a:cs typeface="Verdana Bold" panose="020B0604030504040204" charset="0"/>
            </a:endParaRP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/>
                <a:cs typeface="Verdana" panose="020B0604030504040204" pitchFamily="34" charset="0"/>
              </a:rPr>
              <a:t>New </a:t>
            </a:r>
            <a:r>
              <a:rPr lang="en-US" sz="16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/>
                <a:cs typeface="Verdana" panose="020B0604030504040204" pitchFamily="34" charset="0"/>
              </a:rPr>
              <a:t>PatchTST</a:t>
            </a: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/>
                <a:cs typeface="Verdan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/>
                <a:cs typeface="Verdana" panose="020B0604030504040204" pitchFamily="34" charset="0"/>
              </a:rPr>
              <a:t>Algorithm</a:t>
            </a:r>
            <a:r>
              <a:rPr lang="en-US" sz="1600" dirty="0" err="1">
                <a:solidFill>
                  <a:schemeClr val="tx1"/>
                </a:solidFill>
                <a:ea typeface="Verdana" panose="020B0604030504040204"/>
                <a:cs typeface="+mn-lt"/>
              </a:rPr>
              <a:t>:Adopts</a:t>
            </a:r>
            <a:r>
              <a:rPr lang="en-US" sz="1600" dirty="0">
                <a:solidFill>
                  <a:schemeClr val="tx1"/>
                </a:solidFill>
                <a:ea typeface="Verdana" panose="020B0604030504040204"/>
                <a:cs typeface="+mn-lt"/>
              </a:rPr>
              <a:t> the latest Transformer architecture in deep learning, providing higher prediction accuracy and stability, especially when only historical sales and inventory information is available.</a:t>
            </a:r>
            <a:endParaRPr lang="en-US" sz="1600" dirty="0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indent="0" algn="l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/>
                </a:solidFill>
                <a:latin typeface="Verdana Bold" panose="020B0604030504040204" charset="0"/>
                <a:ea typeface="Verdana" panose="020B0604030504040204"/>
                <a:cs typeface="Verdana Bold" panose="020B0604030504040204" charset="0"/>
              </a:rPr>
              <a:t>Marketing SEM Rules Changes</a:t>
            </a:r>
            <a:endParaRPr lang="en-US" sz="2000" b="1" dirty="0">
              <a:solidFill>
                <a:schemeClr val="tx1"/>
              </a:solidFill>
              <a:latin typeface="Verdana Bold" panose="020B0604030504040204" charset="0"/>
              <a:ea typeface="Verdana" panose="020B0604030504040204"/>
              <a:cs typeface="Verdana Bold" panose="020B0604030504040204" charset="0"/>
            </a:endParaRP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a typeface="Verdana" panose="020B0604030504040204"/>
                <a:cs typeface="+mn-lt"/>
              </a:rPr>
              <a:t>Referencing rules provided by </a:t>
            </a:r>
            <a:r>
              <a:rPr lang="en-US" sz="1600" u="sng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/>
                <a:cs typeface="Verdana" panose="020B0604030504040204" pitchFamily="34" charset="0"/>
              </a:rPr>
              <a:t>Jason Baer</a:t>
            </a:r>
            <a:r>
              <a:rPr lang="en-US" sz="1600" dirty="0">
                <a:solidFill>
                  <a:schemeClr val="tx1"/>
                </a:solidFill>
                <a:ea typeface="Verdana" panose="020B0604030504040204"/>
                <a:cs typeface="+mn-lt"/>
              </a:rPr>
              <a:t>, historical low SEM spend has been corrected for sales, and the impact weight of marketing activities in the past month on future forecasts has been increased.</a:t>
            </a:r>
            <a:endParaRPr lang="en-US" sz="1600" dirty="0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indent="0" algn="l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/>
                </a:solidFill>
                <a:latin typeface="Verdana Bold" panose="020B0604030504040204" charset="0"/>
                <a:ea typeface="Verdana" panose="020B0604030504040204"/>
                <a:cs typeface="Verdana Bold" panose="020B0604030504040204" charset="0"/>
              </a:rPr>
              <a:t>All-Channel All-Product Forecasting</a:t>
            </a:r>
            <a:endParaRPr lang="en-US" sz="2000" b="1" dirty="0">
              <a:solidFill>
                <a:schemeClr val="tx1"/>
              </a:solidFill>
              <a:latin typeface="Verdana Bold" panose="020B0604030504040204" charset="0"/>
              <a:ea typeface="Verdana" panose="020B0604030504040204"/>
              <a:cs typeface="Verdana Bold" panose="020B0604030504040204" charset="0"/>
            </a:endParaRP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a typeface="Verdana" panose="020B0604030504040204"/>
                <a:cs typeface="+mn-lt"/>
              </a:rPr>
              <a:t>System </a:t>
            </a:r>
            <a:r>
              <a:rPr lang="en-US" sz="1600" dirty="0" err="1">
                <a:solidFill>
                  <a:schemeClr val="tx1"/>
                </a:solidFill>
                <a:ea typeface="Verdana" panose="020B0604030504040204"/>
                <a:cs typeface="+mn-lt"/>
              </a:rPr>
              <a:t>fcst</a:t>
            </a:r>
            <a:r>
              <a:rPr lang="en-US" sz="1600" dirty="0">
                <a:solidFill>
                  <a:schemeClr val="tx1"/>
                </a:solidFill>
                <a:ea typeface="Verdana" panose="020B0604030504040204"/>
                <a:cs typeface="+mn-lt"/>
              </a:rPr>
              <a:t> covers all products and channels of CHB, MS, and DF</a:t>
            </a:r>
            <a:endParaRPr lang="en-US" sz="1600" dirty="0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indent="0" algn="l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indent="0" algn="l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/>
                </a:solidFill>
                <a:latin typeface="Verdana Bold" panose="020B0604030504040204" charset="0"/>
                <a:ea typeface="Verdana" panose="020B0604030504040204"/>
                <a:cs typeface="Verdana Bold" panose="020B0604030504040204" charset="0"/>
              </a:rPr>
              <a:t>Performance Enhancement</a:t>
            </a:r>
            <a:endParaRPr lang="en-US" sz="2000" b="1" dirty="0">
              <a:solidFill>
                <a:schemeClr val="tx1"/>
              </a:solidFill>
              <a:latin typeface="Verdana Bold" panose="020B0604030504040204" charset="0"/>
              <a:ea typeface="Verdana" panose="020B0604030504040204"/>
              <a:cs typeface="Verdana Bold" panose="020B0604030504040204" charset="0"/>
            </a:endParaRPr>
          </a:p>
          <a:p>
            <a:pPr lvl="1" indent="0" algn="l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u="sng" dirty="0">
                <a:solidFill>
                  <a:schemeClr val="tx1"/>
                </a:solidFill>
                <a:ea typeface="Verdana" panose="020B0604030504040204"/>
                <a:cs typeface="+mn-lt"/>
              </a:rPr>
              <a:t>FA improved by 1.5%, with an average FA of 63%(</a:t>
            </a:r>
            <a:r>
              <a:rPr lang="en-US" sz="1600" u="sng" dirty="0">
                <a:solidFill>
                  <a:schemeClr val="tx1"/>
                </a:solidFill>
                <a:ea typeface="Verdana" panose="020B0604030504040204"/>
                <a:cs typeface="+mn-lt"/>
                <a:sym typeface="+mn-ea"/>
              </a:rPr>
              <a:t>M1 to M3</a:t>
            </a:r>
            <a:r>
              <a:rPr lang="en-US" sz="1600" u="sng" dirty="0">
                <a:solidFill>
                  <a:schemeClr val="tx1"/>
                </a:solidFill>
                <a:ea typeface="Verdana" panose="020B0604030504040204"/>
                <a:cs typeface="+mn-lt"/>
              </a:rPr>
              <a:t>); </a:t>
            </a:r>
            <a:endParaRPr lang="en-US" sz="1600" u="sng" dirty="0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lvl="1" indent="0" algn="l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u="sng" dirty="0">
                <a:solidFill>
                  <a:schemeClr val="tx1"/>
                </a:solidFill>
                <a:ea typeface="Verdana" panose="020B0604030504040204"/>
                <a:cs typeface="+mn-lt"/>
              </a:rPr>
              <a:t>FB increased by 10%,  with an average FB of 4%.</a:t>
            </a:r>
            <a:endParaRPr lang="en-US" sz="1600" u="sng" dirty="0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sz="1600" u="sng" dirty="0">
              <a:solidFill>
                <a:schemeClr val="tx1"/>
              </a:solidFill>
              <a:ea typeface="Verdana" panose="020B0604030504040204"/>
              <a:cs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11397926" y="6232780"/>
            <a:ext cx="44656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0A0C627-4013-8144-BC02-83460C6FF3A4}" type="slidenum">
              <a:rPr lang="en-US" smtClean="0"/>
            </a:fld>
            <a:endParaRPr lang="en-US"/>
          </a:p>
        </p:txBody>
      </p:sp>
      <p:sp>
        <p:nvSpPr>
          <p:cNvPr id="3" name="标题 4"/>
          <p:cNvSpPr>
            <a:spLocks noGrp="1"/>
          </p:cNvSpPr>
          <p:nvPr/>
        </p:nvSpPr>
        <p:spPr>
          <a:xfrm>
            <a:off x="619205" y="245555"/>
            <a:ext cx="1120973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Verdana Bold" panose="020B0604030504040204" charset="0"/>
                <a:ea typeface="Verdana Bold" panose="020B0604030504040204" charset="0"/>
              </a:rPr>
              <a:t>Roadmap</a:t>
            </a:r>
            <a:endParaRPr lang="en-US" altLang="zh-CN" dirty="0">
              <a:latin typeface="Verdana Bold" panose="020B0604030504040204" charset="0"/>
              <a:ea typeface="Verdana Bold" panose="020B0604030504040204" charset="0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619125" y="1571625"/>
            <a:ext cx="10518140" cy="428625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schemeClr val="tx1"/>
              </a:solidFill>
              <a:ea typeface="Verdana" panose="020B0604030504040204"/>
            </a:endParaRPr>
          </a:p>
          <a:p>
            <a:pPr indent="0" algn="l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b="1">
                <a:solidFill>
                  <a:schemeClr val="tx1"/>
                </a:solidFill>
                <a:latin typeface="Verdana Bold" panose="020B0604030504040204" charset="0"/>
                <a:ea typeface="Verdana" panose="020B0604030504040204"/>
                <a:cs typeface="Verdana Bold" panose="020B0604030504040204" charset="0"/>
              </a:rPr>
              <a:t>More Comprehensive Historical Data</a:t>
            </a:r>
            <a:endParaRPr lang="en-US" sz="2000" b="1">
              <a:solidFill>
                <a:schemeClr val="tx1"/>
              </a:solidFill>
              <a:latin typeface="Verdana Bold" panose="020B0604030504040204" charset="0"/>
              <a:ea typeface="Verdana" panose="020B0604030504040204"/>
              <a:cs typeface="Verdana Bold" panose="020B0604030504040204" charset="0"/>
            </a:endParaRP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ea typeface="Verdana" panose="020B0604030504040204"/>
                <a:cs typeface="+mn-lt"/>
              </a:rPr>
              <a:t>By mining and analyzing historical marketing activities (such as SEM, price adjustments) and holiday impacts, enhance the forecasting accuracy for newly acquired brands </a:t>
            </a:r>
            <a:endParaRPr lang="en-US" sz="1600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indent="0" algn="l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b="1">
                <a:solidFill>
                  <a:schemeClr val="tx1"/>
                </a:solidFill>
                <a:latin typeface="Verdana Bold" panose="020B0604030504040204" charset="0"/>
                <a:ea typeface="Verdana" panose="020B0604030504040204"/>
                <a:cs typeface="Verdana Bold" panose="020B0604030504040204" charset="0"/>
              </a:rPr>
              <a:t>More Explicit Future MKT Data</a:t>
            </a:r>
            <a:endParaRPr lang="en-US" sz="2000" b="1">
              <a:solidFill>
                <a:schemeClr val="tx1"/>
              </a:solidFill>
              <a:latin typeface="Verdana Bold" panose="020B0604030504040204" charset="0"/>
              <a:ea typeface="Verdana" panose="020B0604030504040204"/>
              <a:cs typeface="Verdana Bold" panose="020B0604030504040204" charset="0"/>
            </a:endParaRP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ea typeface="Verdana" panose="020B0604030504040204"/>
                <a:cs typeface="+mn-lt"/>
              </a:rPr>
              <a:t>Strengthen cooperation with the DP team to explore how to quantify the impact of future known market activities on demand.  </a:t>
            </a:r>
            <a:r>
              <a:rPr lang="en-US" sz="1600" u="sng">
                <a:solidFill>
                  <a:schemeClr val="tx1"/>
                </a:solidFill>
                <a:ea typeface="Verdana" panose="020B0604030504040204"/>
                <a:cs typeface="+mn-lt"/>
              </a:rPr>
              <a:t>eg: if advertising costs are paid, how much sales will be generated?</a:t>
            </a:r>
            <a:endParaRPr lang="en-US" sz="1600" u="sng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indent="0" algn="l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b="1">
                <a:solidFill>
                  <a:schemeClr val="tx1"/>
                </a:solidFill>
                <a:latin typeface="Verdana Bold" panose="020B0604030504040204" charset="0"/>
                <a:ea typeface="Verdana" panose="020B0604030504040204"/>
                <a:cs typeface="Verdana Bold" panose="020B0604030504040204" charset="0"/>
              </a:rPr>
              <a:t>Introducing L</a:t>
            </a:r>
            <a:r>
              <a:rPr lang="en-US" sz="2000" b="1">
                <a:solidFill>
                  <a:schemeClr val="tx1"/>
                </a:solidFill>
                <a:latin typeface="Verdana Bold" panose="020B0604030504040204" charset="0"/>
                <a:ea typeface="Verdana" panose="020B0604030504040204"/>
                <a:cs typeface="Verdana Bold" panose="020B0604030504040204" charset="0"/>
              </a:rPr>
              <a:t>LM-AI Models</a:t>
            </a:r>
            <a:endParaRPr lang="en-US" sz="2000" b="1">
              <a:solidFill>
                <a:schemeClr val="tx1"/>
              </a:solidFill>
              <a:latin typeface="Verdana Bold" panose="020B0604030504040204" charset="0"/>
              <a:ea typeface="Verdana" panose="020B0604030504040204"/>
              <a:cs typeface="Verdana Bold" panose="020B0604030504040204" charset="0"/>
            </a:endParaRP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ea typeface="Verdana" panose="020B0604030504040204"/>
                <a:cs typeface="+mn-lt"/>
              </a:rPr>
              <a:t>Explore the introduction of the latest popular AI models to improve the accuracy and stability of System FCST, ensuring the model stays technologically advanced.</a:t>
            </a:r>
            <a:endParaRPr lang="en-US" sz="1600">
              <a:solidFill>
                <a:schemeClr val="tx1"/>
              </a:solidFill>
              <a:ea typeface="Verdana" panose="020B0604030504040204"/>
              <a:cs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11397926" y="6232780"/>
            <a:ext cx="44656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0A0C627-4013-8144-BC02-83460C6FF3A4}" type="slidenum">
              <a:rPr lang="en-US" smtClean="0"/>
            </a:fld>
            <a:endParaRPr lang="en-US"/>
          </a:p>
        </p:txBody>
      </p:sp>
      <p:sp>
        <p:nvSpPr>
          <p:cNvPr id="3" name="标题 4"/>
          <p:cNvSpPr>
            <a:spLocks noGrp="1"/>
          </p:cNvSpPr>
          <p:nvPr/>
        </p:nvSpPr>
        <p:spPr>
          <a:xfrm>
            <a:off x="619205" y="245555"/>
            <a:ext cx="1120973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Verdana Bold" panose="020B0604030504040204" charset="0"/>
                <a:ea typeface="Verdana" panose="020B0604030504040204"/>
                <a:cs typeface="Verdana Bold" panose="020B0604030504040204" charset="0"/>
                <a:sym typeface="+mn-ea"/>
              </a:rPr>
              <a:t>Appendix: Marketing SEM Rules</a:t>
            </a:r>
            <a:endParaRPr lang="en-US" altLang="zh-CN" dirty="0">
              <a:ea typeface="华文楷体" panose="02010600040101010101" charset="-122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619125" y="2155190"/>
            <a:ext cx="10518140" cy="234505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ctr">
              <a:buAutoNum type="arabicPeriod"/>
            </a:pPr>
            <a:endParaRPr lang="en-US" sz="1400">
              <a:solidFill>
                <a:schemeClr val="tx1"/>
              </a:solidFill>
              <a:ea typeface="Verdana" panose="020B0604030504040204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600">
                <a:solidFill>
                  <a:schemeClr val="tx1"/>
                </a:solidFill>
                <a:ea typeface="Verdana" panose="020B0604030504040204"/>
                <a:cs typeface="+mn-lt"/>
              </a:rPr>
              <a:t>The range in Tacos could be anywhere in the 5% - 18% range that is acceptable.</a:t>
            </a:r>
            <a:endParaRPr lang="en-US" sz="1600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sz="1600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600">
                <a:solidFill>
                  <a:schemeClr val="tx1"/>
                </a:solidFill>
                <a:ea typeface="Verdana" panose="020B0604030504040204"/>
                <a:cs typeface="+mn-lt"/>
              </a:rPr>
              <a:t>use the average past 6 weeks of spend that will be the go forward spend. Also note though we turn off ad spend when &lt;14 Days of sellable inventory</a:t>
            </a:r>
            <a:endParaRPr lang="en-US" sz="1600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sz="1600">
              <a:solidFill>
                <a:schemeClr val="tx1"/>
              </a:solidFill>
              <a:ea typeface="Verdana" panose="020B0604030504040204"/>
              <a:cs typeface="+mn-lt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600">
                <a:solidFill>
                  <a:schemeClr val="tx1"/>
                </a:solidFill>
                <a:ea typeface="Verdana" panose="020B0604030504040204"/>
                <a:cs typeface="+mn-lt"/>
              </a:rPr>
              <a:t>push TaCOs to where CM is about 16% for the Juvo portfolio and 18% for all the other legacy brands.</a:t>
            </a:r>
            <a:endParaRPr lang="en-US" sz="1600">
              <a:solidFill>
                <a:schemeClr val="tx1"/>
              </a:solidFill>
              <a:ea typeface="Verdana" panose="020B0604030504040204"/>
              <a:cs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Infinite Commerce 1">
      <a:dk1>
        <a:srgbClr val="323030"/>
      </a:dk1>
      <a:lt1>
        <a:srgbClr val="FFFFFF"/>
      </a:lt1>
      <a:dk2>
        <a:srgbClr val="323030"/>
      </a:dk2>
      <a:lt2>
        <a:srgbClr val="EAEAEA"/>
      </a:lt2>
      <a:accent1>
        <a:srgbClr val="177E89"/>
      </a:accent1>
      <a:accent2>
        <a:srgbClr val="DC3834"/>
      </a:accent2>
      <a:accent3>
        <a:srgbClr val="FFC858"/>
      </a:accent3>
      <a:accent4>
        <a:srgbClr val="0A4C61"/>
      </a:accent4>
      <a:accent5>
        <a:srgbClr val="A1C0C2"/>
      </a:accent5>
      <a:accent6>
        <a:srgbClr val="EAEAEA"/>
      </a:accent6>
      <a:hlink>
        <a:srgbClr val="177E89"/>
      </a:hlink>
      <a:folHlink>
        <a:srgbClr val="954F72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ic-ppt-template</Template>
  <TotalTime>0</TotalTime>
  <Words>3534</Words>
  <Application>WPS 表格</Application>
  <PresentationFormat>宽屏</PresentationFormat>
  <Paragraphs>142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8" baseType="lpstr">
      <vt:lpstr>Arial</vt:lpstr>
      <vt:lpstr>宋体</vt:lpstr>
      <vt:lpstr>Wingdings</vt:lpstr>
      <vt:lpstr>Verdana</vt:lpstr>
      <vt:lpstr>Calibri</vt:lpstr>
      <vt:lpstr>Helvetica Neue</vt:lpstr>
      <vt:lpstr>微软雅黑</vt:lpstr>
      <vt:lpstr>汉仪旗黑</vt:lpstr>
      <vt:lpstr>Helvetica</vt:lpstr>
      <vt:lpstr>华文楷体</vt:lpstr>
      <vt:lpstr>Verdana Bold</vt:lpstr>
      <vt:lpstr>Verdana</vt:lpstr>
      <vt:lpstr>微软雅黑</vt:lpstr>
      <vt:lpstr>汉仪书宋二KW</vt:lpstr>
      <vt:lpstr>等线</vt:lpstr>
      <vt:lpstr>汉仪中等线KW</vt:lpstr>
      <vt:lpstr>宋体</vt:lpstr>
      <vt:lpstr>Arial Unicode MS</vt:lpstr>
      <vt:lpstr>Office 主题​​</vt:lpstr>
      <vt:lpstr>Sales Forecast NP6.0 Overview </vt:lpstr>
      <vt:lpstr>Agenda</vt:lpstr>
      <vt:lpstr>PowerPoint 演示文稿</vt:lpstr>
      <vt:lpstr>System Forecast: 2 steps approach</vt:lpstr>
      <vt:lpstr>Feature Data Set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Daisy Zhang</dc:creator>
  <cp:lastModifiedBy>Wang Shuli</cp:lastModifiedBy>
  <cp:revision>47</cp:revision>
  <dcterms:created xsi:type="dcterms:W3CDTF">2024-06-12T02:48:32Z</dcterms:created>
  <dcterms:modified xsi:type="dcterms:W3CDTF">2024-06-12T02:48:32Z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0x010100F431D16E2D57804DB1C49FB1991C1A05</vt:lpwstr>
  </property>
  <property fmtid="{D5CDD505-2E9C-101B-9397-08002B2CF9AE}" pid="3" name="MediaServiceImageTags">
    <vt:lpwstr/>
  </property>
  <property fmtid="{D5CDD505-2E9C-101B-9397-08002B2CF9AE}" pid="4" name="ICV">
    <vt:lpwstr>44F2224E4B319022681368669D3F8F7E_42</vt:lpwstr>
  </property>
  <property fmtid="{D5CDD505-2E9C-101B-9397-08002B2CF9AE}" pid="5" name="KSOProductBuildVer">
    <vt:lpwstr>2052-5.4.0.7910</vt:lpwstr>
  </property>
</Properties>
</file>